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1" r:id="rId3"/>
    <p:sldId id="278" r:id="rId4"/>
    <p:sldId id="279" r:id="rId5"/>
    <p:sldId id="273" r:id="rId6"/>
    <p:sldId id="274" r:id="rId7"/>
    <p:sldId id="277" r:id="rId8"/>
    <p:sldId id="275" r:id="rId9"/>
    <p:sldId id="276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8220"/>
    <a:srgbClr val="2D637F"/>
    <a:srgbClr val="E09E19"/>
    <a:srgbClr val="9DAD33"/>
    <a:srgbClr val="6C3302"/>
    <a:srgbClr val="584F29"/>
    <a:srgbClr val="ED4E33"/>
    <a:srgbClr val="003262"/>
    <a:srgbClr val="53626F"/>
    <a:srgbClr val="00B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6" autoAdjust="0"/>
    <p:restoredTop sz="94721" autoAdjust="0"/>
  </p:normalViewPr>
  <p:slideViewPr>
    <p:cSldViewPr snapToGrid="0" snapToObjects="1">
      <p:cViewPr varScale="1">
        <p:scale>
          <a:sx n="125" d="100"/>
          <a:sy n="125" d="100"/>
        </p:scale>
        <p:origin x="184" y="424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C2822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C2822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1590" y="1012359"/>
            <a:ext cx="7713133" cy="1761321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C28220"/>
                </a:solidFill>
              </a:rPr>
              <a:t>Network Analysis for Political and Social Science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8" y="3216230"/>
            <a:ext cx="7964715" cy="2432730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Tim Marple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dirty="0"/>
              <a:t>Guest Lecture</a:t>
            </a:r>
          </a:p>
          <a:p>
            <a:pPr algn="ctr"/>
            <a:r>
              <a:rPr lang="en-US" sz="1800" dirty="0"/>
              <a:t>PolSci239T: Computational Methods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i="1" dirty="0"/>
              <a:t>October 30</a:t>
            </a:r>
            <a:r>
              <a:rPr lang="en-US" sz="400" i="1" dirty="0"/>
              <a:t> </a:t>
            </a:r>
            <a:r>
              <a:rPr lang="en-US" sz="1800" i="1" baseline="30000" dirty="0" err="1"/>
              <a:t>th</a:t>
            </a:r>
            <a:r>
              <a:rPr lang="en-US" sz="1800" i="1" dirty="0"/>
              <a:t>, 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549D8E-D14F-2F48-BBB4-832E6195456E}"/>
              </a:ext>
            </a:extLst>
          </p:cNvPr>
          <p:cNvCxnSpPr/>
          <p:nvPr/>
        </p:nvCxnSpPr>
        <p:spPr>
          <a:xfrm>
            <a:off x="811590" y="2915920"/>
            <a:ext cx="771313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2600" y="707771"/>
            <a:ext cx="8151037" cy="1150353"/>
          </a:xfrm>
        </p:spPr>
        <p:txBody>
          <a:bodyPr>
            <a:normAutofit/>
          </a:bodyPr>
          <a:lstStyle/>
          <a:p>
            <a:r>
              <a:rPr lang="en-US" sz="4200" dirty="0"/>
              <a:t>We’re Not Done Yet!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2600" y="2041452"/>
            <a:ext cx="8446168" cy="27111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All good learning is interactive, so…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~LET’S NETWORK~</a:t>
            </a:r>
          </a:p>
        </p:txBody>
      </p:sp>
    </p:spTree>
    <p:extLst>
      <p:ext uri="{BB962C8B-B14F-4D97-AF65-F5344CB8AC3E}">
        <p14:creationId xmlns:p14="http://schemas.microsoft.com/office/powerpoint/2010/main" val="241411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392D-AB65-5F4F-AA5F-8E61194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312"/>
            <a:ext cx="7766050" cy="1150353"/>
          </a:xfrm>
        </p:spPr>
        <p:txBody>
          <a:bodyPr/>
          <a:lstStyle/>
          <a:p>
            <a:r>
              <a:rPr lang="en-US" dirty="0"/>
              <a:t>What’s a Network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2DC6-6DAE-2840-A1D3-1DD05D26A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0147"/>
            <a:ext cx="8209280" cy="3638013"/>
          </a:xfrm>
        </p:spPr>
        <p:txBody>
          <a:bodyPr/>
          <a:lstStyle/>
          <a:p>
            <a:r>
              <a:rPr lang="en-US" dirty="0"/>
              <a:t>‘Our observations are not independent!’</a:t>
            </a:r>
          </a:p>
          <a:p>
            <a:pPr lvl="1"/>
            <a:r>
              <a:rPr lang="en-US" i="1" dirty="0"/>
              <a:t>Battle cry of the Political Networks APSA group</a:t>
            </a:r>
          </a:p>
          <a:p>
            <a:endParaRPr lang="en-US" dirty="0"/>
          </a:p>
          <a:p>
            <a:r>
              <a:rPr lang="en-US" dirty="0"/>
              <a:t>Many (most) social phenomena are </a:t>
            </a:r>
            <a:r>
              <a:rPr lang="en-US" i="1" dirty="0"/>
              <a:t>relational</a:t>
            </a:r>
            <a:endParaRPr lang="en-US" dirty="0"/>
          </a:p>
          <a:p>
            <a:pPr lvl="1"/>
            <a:r>
              <a:rPr lang="en-US" dirty="0"/>
              <a:t>Involve interactions among actors, entities </a:t>
            </a:r>
          </a:p>
          <a:p>
            <a:pPr lvl="1"/>
            <a:endParaRPr lang="en-US" dirty="0"/>
          </a:p>
          <a:p>
            <a:r>
              <a:rPr lang="en-US" dirty="0"/>
              <a:t>Often, the structure of these interactions matter</a:t>
            </a:r>
          </a:p>
          <a:p>
            <a:pPr lvl="1"/>
            <a:r>
              <a:rPr lang="en-US" dirty="0"/>
              <a:t>Network analysis allows for systematic analysis of these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7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392D-AB65-5F4F-AA5F-8E61194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312"/>
            <a:ext cx="7766050" cy="1150353"/>
          </a:xfrm>
        </p:spPr>
        <p:txBody>
          <a:bodyPr/>
          <a:lstStyle/>
          <a:p>
            <a:r>
              <a:rPr lang="en-US" dirty="0"/>
              <a:t>Example: Trade and Banking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2DC6-6DAE-2840-A1D3-1DD05D26A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09280" cy="518160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Rethinking economic conceptions of surplus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557F2-2E40-8746-B991-26364E1A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392D-AB65-5F4F-AA5F-8E61194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312"/>
            <a:ext cx="7766050" cy="1150353"/>
          </a:xfrm>
        </p:spPr>
        <p:txBody>
          <a:bodyPr/>
          <a:lstStyle/>
          <a:p>
            <a:r>
              <a:rPr lang="en-US" dirty="0"/>
              <a:t>Example: Our Department!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912D5-490A-844B-B5F6-49A4C574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65"/>
            <a:ext cx="3505200" cy="350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FCF62-F6DD-7741-A6CC-EAF59BD6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39" y="2676977"/>
            <a:ext cx="3190241" cy="3190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D824E2-65F7-0C4E-836A-43AB3470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744" y="1465665"/>
            <a:ext cx="3228255" cy="32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3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392D-AB65-5F4F-AA5F-8E61194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312"/>
            <a:ext cx="7766050" cy="1150353"/>
          </a:xfrm>
        </p:spPr>
        <p:txBody>
          <a:bodyPr/>
          <a:lstStyle/>
          <a:p>
            <a:r>
              <a:rPr lang="en-US" dirty="0"/>
              <a:t>How Do I Do This Magic?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2DC6-6DAE-2840-A1D3-1DD05D26A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0147"/>
            <a:ext cx="7740650" cy="30995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Understand structural logic of networks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yourself some (appropriate) network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some fancy R packages to compile the network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Leverage network statistics for inference </a:t>
            </a:r>
          </a:p>
        </p:txBody>
      </p:sp>
    </p:spTree>
    <p:extLst>
      <p:ext uri="{BB962C8B-B14F-4D97-AF65-F5344CB8AC3E}">
        <p14:creationId xmlns:p14="http://schemas.microsoft.com/office/powerpoint/2010/main" val="11248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392D-AB65-5F4F-AA5F-8E61194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312"/>
            <a:ext cx="7766050" cy="1150353"/>
          </a:xfrm>
        </p:spPr>
        <p:txBody>
          <a:bodyPr/>
          <a:lstStyle/>
          <a:p>
            <a:r>
              <a:rPr lang="en-US" dirty="0"/>
              <a:t>Building Blocks: Nodes &amp;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2DC6-6DAE-2840-A1D3-1DD05D26A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0147"/>
            <a:ext cx="8087360" cy="3048733"/>
          </a:xfrm>
        </p:spPr>
        <p:txBody>
          <a:bodyPr>
            <a:normAutofit/>
          </a:bodyPr>
          <a:lstStyle/>
          <a:p>
            <a:r>
              <a:rPr lang="en-US" u="sng" dirty="0"/>
              <a:t>Node</a:t>
            </a:r>
            <a:r>
              <a:rPr lang="en-US" dirty="0"/>
              <a:t>: anything that has relationships with other nodes</a:t>
            </a:r>
          </a:p>
          <a:p>
            <a:pPr lvl="1"/>
            <a:r>
              <a:rPr lang="en-US" dirty="0"/>
              <a:t>People, firms, organizations, states, countries, etc.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u="sng" dirty="0"/>
              <a:t>Edge</a:t>
            </a:r>
            <a:r>
              <a:rPr lang="en-US" dirty="0"/>
              <a:t>: a relationship between any two nodes </a:t>
            </a:r>
          </a:p>
          <a:p>
            <a:pPr lvl="1"/>
            <a:r>
              <a:rPr lang="en-US" dirty="0"/>
              <a:t>Friendship, investment, membership, wars, trade, etc.</a:t>
            </a:r>
          </a:p>
          <a:p>
            <a:endParaRPr lang="en-US" dirty="0"/>
          </a:p>
          <a:p>
            <a:r>
              <a:rPr lang="en-US" b="1" dirty="0"/>
              <a:t>Network = Nodes + Edges</a:t>
            </a:r>
          </a:p>
        </p:txBody>
      </p:sp>
    </p:spTree>
    <p:extLst>
      <p:ext uri="{BB962C8B-B14F-4D97-AF65-F5344CB8AC3E}">
        <p14:creationId xmlns:p14="http://schemas.microsoft.com/office/powerpoint/2010/main" val="2018901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392D-AB65-5F4F-AA5F-8E61194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312"/>
            <a:ext cx="8453120" cy="1150353"/>
          </a:xfrm>
        </p:spPr>
        <p:txBody>
          <a:bodyPr>
            <a:normAutofit/>
          </a:bodyPr>
          <a:lstStyle/>
          <a:p>
            <a:r>
              <a:rPr lang="en-US" dirty="0"/>
              <a:t>Types of Nodes, Edges,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2DC6-6DAE-2840-A1D3-1DD05D26A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0147"/>
            <a:ext cx="8341360" cy="3709133"/>
          </a:xfrm>
        </p:spPr>
        <p:txBody>
          <a:bodyPr/>
          <a:lstStyle/>
          <a:p>
            <a:r>
              <a:rPr lang="en-US" u="sng" dirty="0"/>
              <a:t>Nodes</a:t>
            </a:r>
            <a:r>
              <a:rPr lang="en-US" dirty="0"/>
              <a:t> can be:</a:t>
            </a:r>
          </a:p>
          <a:p>
            <a:pPr lvl="1"/>
            <a:r>
              <a:rPr lang="en-US" dirty="0"/>
              <a:t>All of one type (</a:t>
            </a:r>
            <a:r>
              <a:rPr lang="en-US" i="1" dirty="0"/>
              <a:t>one-mode</a:t>
            </a:r>
            <a:r>
              <a:rPr lang="en-US" dirty="0"/>
              <a:t>) or two (</a:t>
            </a:r>
            <a:r>
              <a:rPr lang="en-US" i="1" dirty="0"/>
              <a:t>bimodal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u="sng" dirty="0"/>
              <a:t>Edges</a:t>
            </a:r>
            <a:r>
              <a:rPr lang="en-US" dirty="0"/>
              <a:t> can be:</a:t>
            </a:r>
          </a:p>
          <a:p>
            <a:pPr lvl="1"/>
            <a:r>
              <a:rPr lang="en-US" dirty="0"/>
              <a:t>All of one type (</a:t>
            </a:r>
            <a:r>
              <a:rPr lang="en-US" i="1" dirty="0"/>
              <a:t>standard</a:t>
            </a:r>
            <a:r>
              <a:rPr lang="en-US" dirty="0"/>
              <a:t>) or two+ (</a:t>
            </a:r>
            <a:r>
              <a:rPr lang="en-US" i="1" dirty="0"/>
              <a:t>multiplex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Undirected (</a:t>
            </a:r>
            <a:r>
              <a:rPr lang="en-US" i="1" dirty="0"/>
              <a:t>mutual</a:t>
            </a:r>
            <a:r>
              <a:rPr lang="en-US" dirty="0"/>
              <a:t>) or directed (</a:t>
            </a:r>
            <a:r>
              <a:rPr lang="en-US" i="1" dirty="0"/>
              <a:t>potentially one-sided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Binary or weighted (</a:t>
            </a:r>
            <a:r>
              <a:rPr lang="en-US" i="1" dirty="0"/>
              <a:t>varying in degree of magnitude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u="sng" dirty="0"/>
              <a:t>Networks</a:t>
            </a:r>
            <a:r>
              <a:rPr lang="en-US" dirty="0"/>
              <a:t>: complete, ego-networks, temporal, …</a:t>
            </a:r>
          </a:p>
        </p:txBody>
      </p:sp>
    </p:spTree>
    <p:extLst>
      <p:ext uri="{BB962C8B-B14F-4D97-AF65-F5344CB8AC3E}">
        <p14:creationId xmlns:p14="http://schemas.microsoft.com/office/powerpoint/2010/main" val="54936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392D-AB65-5F4F-AA5F-8E61194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312"/>
            <a:ext cx="7766050" cy="1150353"/>
          </a:xfrm>
        </p:spPr>
        <p:txBody>
          <a:bodyPr/>
          <a:lstStyle/>
          <a:p>
            <a:r>
              <a:rPr lang="en-US" dirty="0"/>
              <a:t>Building Social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2DC6-6DAE-2840-A1D3-1DD05D26A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0147"/>
            <a:ext cx="8341360" cy="3556733"/>
          </a:xfrm>
        </p:spPr>
        <p:txBody>
          <a:bodyPr/>
          <a:lstStyle/>
          <a:p>
            <a:r>
              <a:rPr lang="en-US" dirty="0"/>
              <a:t>Networks require </a:t>
            </a:r>
            <a:r>
              <a:rPr lang="en-US" u="sng" dirty="0"/>
              <a:t>prior definition</a:t>
            </a:r>
            <a:r>
              <a:rPr lang="en-US" dirty="0"/>
              <a:t> to make any sense:</a:t>
            </a:r>
          </a:p>
          <a:p>
            <a:pPr lvl="1"/>
            <a:r>
              <a:rPr lang="en-US" dirty="0"/>
              <a:t>What counts as a node? An edge?</a:t>
            </a:r>
          </a:p>
          <a:p>
            <a:pPr lvl="1"/>
            <a:r>
              <a:rPr lang="en-US" dirty="0"/>
              <a:t>Theoretically infinite configurations</a:t>
            </a:r>
          </a:p>
          <a:p>
            <a:pPr lvl="1"/>
            <a:r>
              <a:rPr lang="en-US" dirty="0"/>
              <a:t>What you specify = what you map</a:t>
            </a:r>
          </a:p>
          <a:p>
            <a:pPr lvl="1"/>
            <a:endParaRPr lang="en-US" dirty="0"/>
          </a:p>
          <a:p>
            <a:r>
              <a:rPr lang="en-US" dirty="0"/>
              <a:t>Specification should be </a:t>
            </a:r>
            <a:r>
              <a:rPr lang="en-US" u="sng" dirty="0"/>
              <a:t>bounded and complete</a:t>
            </a:r>
          </a:p>
          <a:p>
            <a:pPr lvl="1"/>
            <a:r>
              <a:rPr lang="en-US" dirty="0"/>
              <a:t>Clear definition of what a node, edge is (and is not)</a:t>
            </a:r>
          </a:p>
          <a:p>
            <a:pPr lvl="1"/>
            <a:r>
              <a:rPr lang="en-US" dirty="0"/>
              <a:t>Under that definition, complete observations on that space</a:t>
            </a:r>
          </a:p>
        </p:txBody>
      </p:sp>
    </p:spTree>
    <p:extLst>
      <p:ext uri="{BB962C8B-B14F-4D97-AF65-F5344CB8AC3E}">
        <p14:creationId xmlns:p14="http://schemas.microsoft.com/office/powerpoint/2010/main" val="51274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392D-AB65-5F4F-AA5F-8E611943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9312"/>
            <a:ext cx="7766050" cy="1150353"/>
          </a:xfrm>
        </p:spPr>
        <p:txBody>
          <a:bodyPr/>
          <a:lstStyle/>
          <a:p>
            <a:r>
              <a:rPr lang="en-US" dirty="0"/>
              <a:t>Measurements in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2DC6-6DAE-2840-A1D3-1DD05D26A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0147"/>
            <a:ext cx="8341360" cy="3556733"/>
          </a:xfrm>
        </p:spPr>
        <p:txBody>
          <a:bodyPr/>
          <a:lstStyle/>
          <a:p>
            <a:r>
              <a:rPr lang="en-US" b="1" u="sng" dirty="0"/>
              <a:t>Complete data matter for network measures:</a:t>
            </a:r>
          </a:p>
          <a:p>
            <a:endParaRPr lang="en-US" dirty="0"/>
          </a:p>
          <a:p>
            <a:r>
              <a:rPr lang="en-US" u="sng" dirty="0"/>
              <a:t>Node-level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Degree = number of edges a node has (directed or not)</a:t>
            </a:r>
          </a:p>
          <a:p>
            <a:pPr lvl="1"/>
            <a:r>
              <a:rPr lang="en-US" dirty="0"/>
              <a:t>Eigenvector centrality, betweenness, constraint, etc.</a:t>
            </a:r>
          </a:p>
          <a:p>
            <a:pPr lvl="1"/>
            <a:endParaRPr lang="en-US" dirty="0"/>
          </a:p>
          <a:p>
            <a:r>
              <a:rPr lang="en-US" u="sng" dirty="0"/>
              <a:t>Network-level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Density, diameter, average path length</a:t>
            </a:r>
          </a:p>
          <a:p>
            <a:pPr lvl="1"/>
            <a:r>
              <a:rPr lang="en-US" dirty="0"/>
              <a:t>Centralization, transitivity, communities,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332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</TotalTime>
  <Words>375</Words>
  <Application>Microsoft Macintosh PowerPoint</Application>
  <PresentationFormat>On-screen Show (4:3)</PresentationFormat>
  <Paragraphs>71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Georgia</vt:lpstr>
      <vt:lpstr>Lucida Grande</vt:lpstr>
      <vt:lpstr>Custom Design</vt:lpstr>
      <vt:lpstr>Network Analysis for Political and Social Science Research</vt:lpstr>
      <vt:lpstr>What’s a Network Anyway?</vt:lpstr>
      <vt:lpstr>Example: Trade and Banking</vt:lpstr>
      <vt:lpstr>Example: Our Department!</vt:lpstr>
      <vt:lpstr>How Do I Do This Magic?</vt:lpstr>
      <vt:lpstr>Building Blocks: Nodes &amp; Edges</vt:lpstr>
      <vt:lpstr>Types of Nodes, Edges, Networks</vt:lpstr>
      <vt:lpstr>Building Social Networks</vt:lpstr>
      <vt:lpstr>Measurements in Networks</vt:lpstr>
      <vt:lpstr>We’re Not Done Yet!</vt:lpstr>
    </vt:vector>
  </TitlesOfParts>
  <Company>UC Berkeley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Tim Marple</cp:lastModifiedBy>
  <cp:revision>78</cp:revision>
  <dcterms:created xsi:type="dcterms:W3CDTF">2013-01-15T19:08:57Z</dcterms:created>
  <dcterms:modified xsi:type="dcterms:W3CDTF">2019-10-29T16:50:34Z</dcterms:modified>
</cp:coreProperties>
</file>